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17" r:id="rId4"/>
    <p:sldId id="321" r:id="rId5"/>
    <p:sldId id="320" r:id="rId6"/>
    <p:sldId id="315" r:id="rId7"/>
    <p:sldId id="319" r:id="rId8"/>
    <p:sldId id="323" r:id="rId9"/>
    <p:sldId id="322" r:id="rId10"/>
    <p:sldId id="343" r:id="rId11"/>
    <p:sldId id="325" r:id="rId12"/>
    <p:sldId id="352" r:id="rId13"/>
    <p:sldId id="351" r:id="rId14"/>
    <p:sldId id="327" r:id="rId15"/>
    <p:sldId id="326" r:id="rId16"/>
    <p:sldId id="328" r:id="rId17"/>
    <p:sldId id="329" r:id="rId18"/>
    <p:sldId id="344" r:id="rId19"/>
    <p:sldId id="348" r:id="rId20"/>
    <p:sldId id="330" r:id="rId21"/>
    <p:sldId id="331" r:id="rId22"/>
    <p:sldId id="332" r:id="rId23"/>
    <p:sldId id="333" r:id="rId24"/>
    <p:sldId id="345" r:id="rId25"/>
    <p:sldId id="349" r:id="rId26"/>
    <p:sldId id="334" r:id="rId27"/>
    <p:sldId id="335" r:id="rId28"/>
    <p:sldId id="336" r:id="rId29"/>
    <p:sldId id="337" r:id="rId30"/>
    <p:sldId id="346" r:id="rId31"/>
    <p:sldId id="338" r:id="rId32"/>
    <p:sldId id="274" r:id="rId33"/>
    <p:sldId id="340" r:id="rId34"/>
    <p:sldId id="339" r:id="rId35"/>
    <p:sldId id="347" r:id="rId36"/>
    <p:sldId id="304" r:id="rId37"/>
    <p:sldId id="341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2BD84-E381-4D79-866C-90159AECD156}" v="2" dt="2023-09-06T20:25:06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1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sociation" userId="a76b5dccb6b294c6" providerId="LiveId" clId="{3DA2BD84-E381-4D79-866C-90159AECD156}"/>
    <pc:docChg chg="modSld">
      <pc:chgData name="Association" userId="a76b5dccb6b294c6" providerId="LiveId" clId="{3DA2BD84-E381-4D79-866C-90159AECD156}" dt="2023-09-06T20:25:24.812" v="147" actId="207"/>
      <pc:docMkLst>
        <pc:docMk/>
      </pc:docMkLst>
      <pc:sldChg chg="modSp mod">
        <pc:chgData name="Association" userId="a76b5dccb6b294c6" providerId="LiveId" clId="{3DA2BD84-E381-4D79-866C-90159AECD156}" dt="2023-09-06T20:14:35.164" v="37" actId="207"/>
        <pc:sldMkLst>
          <pc:docMk/>
          <pc:sldMk cId="303194634" sldId="283"/>
        </pc:sldMkLst>
        <pc:spChg chg="mod">
          <ac:chgData name="Association" userId="a76b5dccb6b294c6" providerId="LiveId" clId="{3DA2BD84-E381-4D79-866C-90159AECD156}" dt="2023-09-06T20:14:35.164" v="37" actId="207"/>
          <ac:spMkLst>
            <pc:docMk/>
            <pc:sldMk cId="303194634" sldId="283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5:01.706" v="47" actId="207"/>
        <pc:sldMkLst>
          <pc:docMk/>
          <pc:sldMk cId="2323842803" sldId="284"/>
        </pc:sldMkLst>
        <pc:spChg chg="mod">
          <ac:chgData name="Association" userId="a76b5dccb6b294c6" providerId="LiveId" clId="{3DA2BD84-E381-4D79-866C-90159AECD156}" dt="2023-09-06T20:15:01.706" v="47" actId="207"/>
          <ac:spMkLst>
            <pc:docMk/>
            <pc:sldMk cId="2323842803" sldId="284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9:58.744" v="127" actId="1076"/>
        <pc:sldMkLst>
          <pc:docMk/>
          <pc:sldMk cId="2407175566" sldId="285"/>
        </pc:sldMkLst>
        <pc:spChg chg="mod">
          <ac:chgData name="Association" userId="a76b5dccb6b294c6" providerId="LiveId" clId="{3DA2BD84-E381-4D79-866C-90159AECD156}" dt="2023-09-06T20:14:44.027" v="38" actId="207"/>
          <ac:spMkLst>
            <pc:docMk/>
            <pc:sldMk cId="2407175566" sldId="285"/>
            <ac:spMk id="3" creationId="{00000000-0000-0000-0000-000000000000}"/>
          </ac:spMkLst>
        </pc:spChg>
        <pc:spChg chg="mod">
          <ac:chgData name="Association" userId="a76b5dccb6b294c6" providerId="LiveId" clId="{3DA2BD84-E381-4D79-866C-90159AECD156}" dt="2023-09-06T20:19:58.744" v="127" actId="1076"/>
          <ac:spMkLst>
            <pc:docMk/>
            <pc:sldMk cId="2407175566" sldId="285"/>
            <ac:spMk id="4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5:22.738" v="56" actId="207"/>
        <pc:sldMkLst>
          <pc:docMk/>
          <pc:sldMk cId="1627480235" sldId="287"/>
        </pc:sldMkLst>
        <pc:spChg chg="mod">
          <ac:chgData name="Association" userId="a76b5dccb6b294c6" providerId="LiveId" clId="{3DA2BD84-E381-4D79-866C-90159AECD156}" dt="2023-09-06T20:15:22.738" v="56" actId="207"/>
          <ac:spMkLst>
            <pc:docMk/>
            <pc:sldMk cId="1627480235" sldId="287"/>
            <ac:spMk id="11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5:48.385" v="66" actId="207"/>
        <pc:sldMkLst>
          <pc:docMk/>
          <pc:sldMk cId="3154128888" sldId="288"/>
        </pc:sldMkLst>
        <pc:spChg chg="mod">
          <ac:chgData name="Association" userId="a76b5dccb6b294c6" providerId="LiveId" clId="{3DA2BD84-E381-4D79-866C-90159AECD156}" dt="2023-09-06T20:15:48.385" v="66" actId="207"/>
          <ac:spMkLst>
            <pc:docMk/>
            <pc:sldMk cId="3154128888" sldId="288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5:59.624" v="67" actId="207"/>
        <pc:sldMkLst>
          <pc:docMk/>
          <pc:sldMk cId="133535706" sldId="289"/>
        </pc:sldMkLst>
        <pc:spChg chg="mod">
          <ac:chgData name="Association" userId="a76b5dccb6b294c6" providerId="LiveId" clId="{3DA2BD84-E381-4D79-866C-90159AECD156}" dt="2023-09-06T20:15:59.624" v="67" actId="207"/>
          <ac:spMkLst>
            <pc:docMk/>
            <pc:sldMk cId="133535706" sldId="289"/>
            <ac:spMk id="4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6:23.977" v="76" actId="207"/>
        <pc:sldMkLst>
          <pc:docMk/>
          <pc:sldMk cId="426069966" sldId="290"/>
        </pc:sldMkLst>
        <pc:spChg chg="mod">
          <ac:chgData name="Association" userId="a76b5dccb6b294c6" providerId="LiveId" clId="{3DA2BD84-E381-4D79-866C-90159AECD156}" dt="2023-09-06T20:16:23.977" v="76" actId="207"/>
          <ac:spMkLst>
            <pc:docMk/>
            <pc:sldMk cId="426069966" sldId="290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6:58.020" v="92" actId="207"/>
        <pc:sldMkLst>
          <pc:docMk/>
          <pc:sldMk cId="2929262795" sldId="291"/>
        </pc:sldMkLst>
        <pc:spChg chg="mod">
          <ac:chgData name="Association" userId="a76b5dccb6b294c6" providerId="LiveId" clId="{3DA2BD84-E381-4D79-866C-90159AECD156}" dt="2023-09-06T20:16:58.020" v="92" actId="207"/>
          <ac:spMkLst>
            <pc:docMk/>
            <pc:sldMk cId="2929262795" sldId="291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7:34.445" v="107" actId="14100"/>
        <pc:sldMkLst>
          <pc:docMk/>
          <pc:sldMk cId="1815343491" sldId="292"/>
        </pc:sldMkLst>
        <pc:spChg chg="mod">
          <ac:chgData name="Association" userId="a76b5dccb6b294c6" providerId="LiveId" clId="{3DA2BD84-E381-4D79-866C-90159AECD156}" dt="2023-09-06T20:17:34.445" v="107" actId="14100"/>
          <ac:spMkLst>
            <pc:docMk/>
            <pc:sldMk cId="1815343491" sldId="292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8:14.616" v="126" actId="207"/>
        <pc:sldMkLst>
          <pc:docMk/>
          <pc:sldMk cId="4010915952" sldId="293"/>
        </pc:sldMkLst>
        <pc:spChg chg="mod">
          <ac:chgData name="Association" userId="a76b5dccb6b294c6" providerId="LiveId" clId="{3DA2BD84-E381-4D79-866C-90159AECD156}" dt="2023-09-06T20:18:14.616" v="126" actId="207"/>
          <ac:spMkLst>
            <pc:docMk/>
            <pc:sldMk cId="4010915952" sldId="293"/>
            <ac:spMk id="3" creationId="{00000000-0000-0000-0000-000000000000}"/>
          </ac:spMkLst>
        </pc:spChg>
      </pc:sldChg>
      <pc:sldChg chg="modSp mod">
        <pc:chgData name="Association" userId="a76b5dccb6b294c6" providerId="LiveId" clId="{3DA2BD84-E381-4D79-866C-90159AECD156}" dt="2023-09-06T20:17:57.549" v="117" actId="207"/>
        <pc:sldMkLst>
          <pc:docMk/>
          <pc:sldMk cId="3293728343" sldId="297"/>
        </pc:sldMkLst>
        <pc:spChg chg="mod">
          <ac:chgData name="Association" userId="a76b5dccb6b294c6" providerId="LiveId" clId="{3DA2BD84-E381-4D79-866C-90159AECD156}" dt="2023-09-06T20:17:57.549" v="117" actId="207"/>
          <ac:spMkLst>
            <pc:docMk/>
            <pc:sldMk cId="3293728343" sldId="297"/>
            <ac:spMk id="3" creationId="{00000000-0000-0000-0000-000000000000}"/>
          </ac:spMkLst>
        </pc:spChg>
      </pc:sldChg>
      <pc:sldChg chg="addSp modSp mod">
        <pc:chgData name="Association" userId="a76b5dccb6b294c6" providerId="LiveId" clId="{3DA2BD84-E381-4D79-866C-90159AECD156}" dt="2023-09-06T20:25:24.812" v="147" actId="207"/>
        <pc:sldMkLst>
          <pc:docMk/>
          <pc:sldMk cId="3118566182" sldId="313"/>
        </pc:sldMkLst>
        <pc:spChg chg="add mod">
          <ac:chgData name="Association" userId="a76b5dccb6b294c6" providerId="LiveId" clId="{3DA2BD84-E381-4D79-866C-90159AECD156}" dt="2023-09-06T20:24:44.627" v="136" actId="14100"/>
          <ac:spMkLst>
            <pc:docMk/>
            <pc:sldMk cId="3118566182" sldId="313"/>
            <ac:spMk id="8" creationId="{2AF328A9-312B-E9DB-3262-88153C0357CD}"/>
          </ac:spMkLst>
        </pc:spChg>
        <pc:spChg chg="add mod">
          <ac:chgData name="Association" userId="a76b5dccb6b294c6" providerId="LiveId" clId="{3DA2BD84-E381-4D79-866C-90159AECD156}" dt="2023-09-06T20:25:24.812" v="147" actId="207"/>
          <ac:spMkLst>
            <pc:docMk/>
            <pc:sldMk cId="3118566182" sldId="313"/>
            <ac:spMk id="9" creationId="{83DB3DEB-6446-4A98-6278-6C244A9EF7C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1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460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43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825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293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60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45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17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93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64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A54F-81FE-41C6-8013-C1D94ED47699}" type="datetimeFigureOut">
              <a:rPr lang="fr-FR" smtClean="0"/>
              <a:t>21/05/2024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38E64-44CB-401F-86AF-B7938A2239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25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73427" y="1845275"/>
            <a:ext cx="9144000" cy="3615246"/>
          </a:xfrm>
        </p:spPr>
        <p:txBody>
          <a:bodyPr>
            <a:normAutofit/>
          </a:bodyPr>
          <a:lstStyle/>
          <a:p>
            <a:r>
              <a:rPr lang="fr-FR" sz="5400" b="1" dirty="0"/>
              <a:t>PROGRAMME  </a:t>
            </a:r>
            <a:r>
              <a:rPr lang="fr-FR" sz="5400" b="1" dirty="0" smtClean="0"/>
              <a:t>"Cahors"</a:t>
            </a:r>
            <a:endParaRPr lang="fr-FR" sz="5400" dirty="0"/>
          </a:p>
          <a:p>
            <a:endParaRPr lang="fr-FR" b="1" dirty="0"/>
          </a:p>
          <a:p>
            <a:r>
              <a:rPr lang="fr-FR" sz="3600" b="1" dirty="0" smtClean="0">
                <a:solidFill>
                  <a:srgbClr val="FF0000"/>
                </a:solidFill>
              </a:rPr>
              <a:t>28 </a:t>
            </a:r>
            <a:r>
              <a:rPr lang="fr-FR" sz="3600" b="1" dirty="0">
                <a:solidFill>
                  <a:srgbClr val="FF0000"/>
                </a:solidFill>
              </a:rPr>
              <a:t>au </a:t>
            </a:r>
            <a:r>
              <a:rPr lang="fr-FR" sz="3600" b="1" dirty="0" smtClean="0">
                <a:solidFill>
                  <a:srgbClr val="FF0000"/>
                </a:solidFill>
              </a:rPr>
              <a:t>31 mai 2024</a:t>
            </a:r>
            <a:endParaRPr lang="fr-FR" sz="3600" b="1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b="1" i="1" dirty="0"/>
              <a:t>Armand : 06 83 17 12 12           Bernard : 06 98 54 87 73</a:t>
            </a:r>
          </a:p>
          <a:p>
            <a:endParaRPr lang="fr-FR" b="1" i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70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804" y="10379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Mercredi 29 mai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8804" y="3188598"/>
            <a:ext cx="10515600" cy="1184994"/>
          </a:xfrm>
        </p:spPr>
        <p:txBody>
          <a:bodyPr>
            <a:normAutofit fontScale="77500" lnSpcReduction="20000"/>
          </a:bodyPr>
          <a:lstStyle/>
          <a:p>
            <a:pPr algn="ctr"/>
            <a:endParaRPr lang="fr-FR" sz="40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fr-FR" sz="7000" b="1" dirty="0" err="1" smtClean="0">
                <a:solidFill>
                  <a:srgbClr val="00B050"/>
                </a:solidFill>
              </a:rPr>
              <a:t>Bouziès</a:t>
            </a:r>
            <a:r>
              <a:rPr lang="fr-FR" sz="7000" b="1" dirty="0" smtClean="0">
                <a:solidFill>
                  <a:srgbClr val="00B050"/>
                </a:solidFill>
              </a:rPr>
              <a:t> – Saint-Cirq-Lapopie</a:t>
            </a:r>
            <a:endParaRPr lang="fr-FR" sz="7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30680" y="0"/>
            <a:ext cx="2550160" cy="120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b="1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Bouziès</a:t>
            </a: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Saint-Cirq-Lapopie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709494" y="1720513"/>
            <a:ext cx="248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++ : 10,5 km – 375 m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Jocelyne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9709494" y="4527357"/>
            <a:ext cx="2482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++ : 10,7 km – 430 m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Bernard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9709494" y="5692334"/>
            <a:ext cx="2592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+++ : 12,8 km – 493 m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Armand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50210"/>
          <a:stretch/>
        </p:blipFill>
        <p:spPr bwMode="auto">
          <a:xfrm>
            <a:off x="0" y="827894"/>
            <a:ext cx="9611350" cy="5430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66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2665" t="11887" r="54646" b="2578"/>
          <a:stretch/>
        </p:blipFill>
        <p:spPr>
          <a:xfrm>
            <a:off x="1509621" y="1"/>
            <a:ext cx="9318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57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0023" r="7807"/>
          <a:stretch/>
        </p:blipFill>
        <p:spPr>
          <a:xfrm>
            <a:off x="-7190" y="0"/>
            <a:ext cx="102826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75497" y="2384747"/>
            <a:ext cx="2004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++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7,2 </a:t>
            </a:r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km – </a:t>
            </a:r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245 </a:t>
            </a:r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</a:t>
            </a:r>
          </a:p>
          <a:p>
            <a:pPr algn="ctr"/>
            <a:r>
              <a:rPr lang="fr-FR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André René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921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0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804" y="10379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Jeudi 30 mai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649" y="3248983"/>
            <a:ext cx="10515600" cy="91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 smtClean="0">
                <a:solidFill>
                  <a:srgbClr val="00B050"/>
                </a:solidFill>
              </a:rPr>
              <a:t>Luzech</a:t>
            </a:r>
            <a:endParaRPr lang="fr-FR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335" t="17673" r="1863"/>
          <a:stretch/>
        </p:blipFill>
        <p:spPr>
          <a:xfrm>
            <a:off x="707366" y="0"/>
            <a:ext cx="10603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6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804" y="10379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Mardi 28 mai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8804" y="3309368"/>
            <a:ext cx="10515600" cy="91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 smtClean="0">
                <a:solidFill>
                  <a:srgbClr val="00B050"/>
                </a:solidFill>
              </a:rPr>
              <a:t>Limogne-en-Quercy</a:t>
            </a:r>
            <a:endParaRPr lang="fr-FR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9870" b="13448"/>
          <a:stretch/>
        </p:blipFill>
        <p:spPr bwMode="auto">
          <a:xfrm>
            <a:off x="-1423" y="-90104"/>
            <a:ext cx="12193423" cy="5921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0303" y="6004560"/>
            <a:ext cx="765048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fr-FR" sz="2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"Le chemin de l’oppidum" :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8,5 km - dénivelé 330 m. </a:t>
            </a:r>
            <a:r>
              <a:rPr lang="fr-FR" dirty="0">
                <a:solidFill>
                  <a:srgbClr val="1D11B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Armand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5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 noChangeAspect="1"/>
          </p:cNvPicPr>
          <p:nvPr/>
        </p:nvPicPr>
        <p:blipFill rotWithShape="1">
          <a:blip r:embed="rId2"/>
          <a:srcRect l="49988"/>
          <a:stretch/>
        </p:blipFill>
        <p:spPr bwMode="auto">
          <a:xfrm>
            <a:off x="701040" y="0"/>
            <a:ext cx="10850879" cy="6103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8079" y="6103769"/>
            <a:ext cx="74168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"Tour de la boucle du Lot à Luzech :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7,1 km – dénivelé 70 m. </a:t>
            </a:r>
            <a:r>
              <a:rPr lang="fr-FR" sz="1600" dirty="0">
                <a:solidFill>
                  <a:srgbClr val="1D11B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Bernard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86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32320" cy="475488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7960" y="1143000"/>
            <a:ext cx="6858000" cy="4572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0240" y="5049520"/>
            <a:ext cx="323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 donjon du château de Luzech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110480" y="5862320"/>
            <a:ext cx="2164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Ferme de </a:t>
            </a:r>
            <a:r>
              <a:rPr lang="fr-FR" b="1" dirty="0" err="1" smtClean="0"/>
              <a:t>Malsaclet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68876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s://www.hit-occitanie.com/media/hit/ois/PNAMIP0460000011/images/luzech_18_1FF3kg5.jp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58" y="0"/>
            <a:ext cx="9144822" cy="6857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9804400" y="3105526"/>
            <a:ext cx="2153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Luzech et le méandre du Lot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7306574" y="1871932"/>
            <a:ext cx="2838090" cy="724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144664" y="1639019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Parking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28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804" y="10379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 smtClean="0">
                <a:solidFill>
                  <a:srgbClr val="FF0000"/>
                </a:solidFill>
              </a:rPr>
              <a:t>Vendredi 31 mai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7649" y="3248983"/>
            <a:ext cx="10515600" cy="917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b="1" dirty="0" smtClean="0">
                <a:solidFill>
                  <a:srgbClr val="00B050"/>
                </a:solidFill>
              </a:rPr>
              <a:t>Cahors</a:t>
            </a:r>
            <a:endParaRPr lang="fr-FR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1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193" t="17925" r="1721"/>
          <a:stretch/>
        </p:blipFill>
        <p:spPr>
          <a:xfrm>
            <a:off x="733245" y="0"/>
            <a:ext cx="10720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30740" y="1877299"/>
            <a:ext cx="24612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0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Cahors et </a:t>
            </a:r>
            <a:endParaRPr lang="fr-FR" sz="20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 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monuments" </a:t>
            </a:r>
            <a:endParaRPr lang="fr-FR" sz="2000" b="1" dirty="0" smtClean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km - dénivelé 55 m. </a:t>
            </a:r>
            <a:endParaRPr lang="fr-FR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1D11B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Bernard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165" r="10259"/>
          <a:stretch/>
        </p:blipFill>
        <p:spPr>
          <a:xfrm>
            <a:off x="-1" y="-2031"/>
            <a:ext cx="9652959" cy="6860031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6003985" y="129396"/>
            <a:ext cx="3916392" cy="17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9926200" y="17253"/>
            <a:ext cx="207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Lieu de pique-nique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142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 noChangeAspect="1"/>
          </p:cNvPicPr>
          <p:nvPr/>
        </p:nvPicPr>
        <p:blipFill rotWithShape="1">
          <a:blip r:embed="rId2"/>
          <a:srcRect l="50107" r="5610"/>
          <a:stretch/>
        </p:blipFill>
        <p:spPr bwMode="auto">
          <a:xfrm>
            <a:off x="1452881" y="0"/>
            <a:ext cx="9519920" cy="6046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9280" y="6128570"/>
            <a:ext cx="710184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fr-FR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"Cahors et le mont Saint-Cyr" : 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6,7 km - dénivelé 168 m. </a:t>
            </a:r>
            <a:r>
              <a:rPr lang="fr-FR" sz="1600" dirty="0">
                <a:solidFill>
                  <a:srgbClr val="1D11B5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556240" y="2641600"/>
            <a:ext cx="1463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Le pont </a:t>
            </a:r>
            <a:r>
              <a:rPr lang="fr-FR" b="1" dirty="0" err="1" smtClean="0"/>
              <a:t>Valentré</a:t>
            </a:r>
            <a:r>
              <a:rPr lang="fr-FR" b="1" dirty="0" smtClean="0"/>
              <a:t>.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La tour centrale et son diablotin</a:t>
            </a:r>
            <a:endParaRPr lang="fr-FR" b="1" dirty="0"/>
          </a:p>
        </p:txBody>
      </p:sp>
      <p:pic>
        <p:nvPicPr>
          <p:cNvPr id="6" name="Image 5" descr="undefined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0" t="43840" r="16009" b="13039"/>
          <a:stretch/>
        </p:blipFill>
        <p:spPr bwMode="auto">
          <a:xfrm>
            <a:off x="6038491" y="0"/>
            <a:ext cx="2104846" cy="17856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H="1">
            <a:off x="5055079" y="181155"/>
            <a:ext cx="983412" cy="448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08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7000" y="1142999"/>
            <a:ext cx="6858000" cy="4572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6858000" cy="4572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42560" y="2551835"/>
            <a:ext cx="189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La façade de la cathédrale</a:t>
            </a:r>
          </a:p>
          <a:p>
            <a:pPr algn="ctr"/>
            <a:r>
              <a:rPr lang="fr-FR" b="1" dirty="0" smtClean="0"/>
              <a:t>Saint-Etienne.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 smtClean="0"/>
              <a:t>Clocher, coupoles et cloitre.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401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999" cy="697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FR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Itinéraire et rendez-vous à </a:t>
            </a:r>
            <a:r>
              <a:rPr lang="fr-FR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Limogne-en-Quercy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fr-FR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Depuis Montpellier : </a:t>
            </a:r>
            <a:r>
              <a:rPr lang="fr-FR" sz="3200" dirty="0" smtClean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250 km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durée </a:t>
            </a:r>
            <a:r>
              <a:rPr lang="fr-FR" sz="3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3 h 15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Départ de Montpellier conseillé 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 entre </a:t>
            </a:r>
            <a:r>
              <a:rPr lang="fr-FR" sz="3200" dirty="0" smtClean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8 </a:t>
            </a:r>
            <a:r>
              <a:rPr lang="fr-FR" sz="3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h </a:t>
            </a:r>
            <a:r>
              <a:rPr lang="fr-FR" sz="3200" dirty="0" smtClean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15 et 8 h 30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Trajet le plus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direct :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75, passage ou non (+ 20 min et 10,90 €) par le viaduc de Millau,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sortie 44 (direction Cahors, D 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29), Ségur, Arques, Agen d’Aveyron, Rodez, puis Villefranche-de-Rouergue et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Limogne-en-Quercy</a:t>
            </a: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fr-FR" sz="32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Autre itinéraire possible par Pont-de-Salars, Baraqueville, </a:t>
            </a:r>
            <a:r>
              <a:rPr lang="fr-FR" sz="32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Rieupeyroux</a:t>
            </a:r>
            <a:r>
              <a:rPr lang="fr-FR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Villefranche-de-Rouergue, Limogne-en-Quercy.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fr-FR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755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797307" y="3244334"/>
            <a:ext cx="189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L’horloge à billes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56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460391" y="2853426"/>
            <a:ext cx="1584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Cahors, en descendant du Mont Saint-Cyr</a:t>
            </a:r>
          </a:p>
          <a:p>
            <a:pPr algn="ctr"/>
            <a:endParaRPr lang="fr-FR" b="1" dirty="0" smtClean="0"/>
          </a:p>
          <a:p>
            <a:pPr algn="ctr"/>
            <a:r>
              <a:rPr lang="fr-FR" b="1" dirty="0" smtClean="0"/>
              <a:t>Les "deux" villes 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303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8773" y="0"/>
            <a:ext cx="10515600" cy="1070919"/>
          </a:xfrm>
        </p:spPr>
        <p:txBody>
          <a:bodyPr>
            <a:norm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fr-FR" sz="3600" b="1" dirty="0" smtClean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Hôtel "Les Falaises"  à </a:t>
            </a:r>
            <a:r>
              <a:rPr lang="fr-FR" sz="3600" b="1" dirty="0" err="1" smtClean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Bouziès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8411" y="1227438"/>
            <a:ext cx="11121081" cy="5630561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/>
              <a:t>Hébergement en </a:t>
            </a:r>
            <a:r>
              <a:rPr lang="fr-FR" sz="3200" dirty="0" smtClean="0"/>
              <a:t>chambres doubles ou single. </a:t>
            </a:r>
            <a:r>
              <a:rPr lang="fr-FR" sz="3200" dirty="0"/>
              <a:t>Pension complète. </a:t>
            </a:r>
          </a:p>
          <a:p>
            <a:r>
              <a:rPr lang="fr-FR" sz="3200" dirty="0"/>
              <a:t>Le soir d’arrivée, informations sur </a:t>
            </a:r>
            <a:r>
              <a:rPr lang="fr-FR" sz="3200" dirty="0" smtClean="0"/>
              <a:t>l’hôtel par Mr Josué </a:t>
            </a:r>
            <a:r>
              <a:rPr lang="fr-FR" sz="3200" dirty="0" err="1" smtClean="0"/>
              <a:t>Horemans</a:t>
            </a:r>
            <a:r>
              <a:rPr lang="fr-FR" sz="3200" dirty="0" smtClean="0"/>
              <a:t> au moment du repas.</a:t>
            </a:r>
            <a:endParaRPr lang="fr-FR" sz="3200" dirty="0"/>
          </a:p>
          <a:p>
            <a:r>
              <a:rPr lang="fr-FR" sz="3200" dirty="0"/>
              <a:t>Repas du soir servi à table à </a:t>
            </a:r>
            <a:r>
              <a:rPr lang="fr-FR" sz="3200" b="1" dirty="0">
                <a:solidFill>
                  <a:srgbClr val="FF0000"/>
                </a:solidFill>
              </a:rPr>
              <a:t>19 h 00</a:t>
            </a:r>
            <a:r>
              <a:rPr lang="fr-FR" sz="3200" dirty="0"/>
              <a:t>.</a:t>
            </a:r>
          </a:p>
          <a:p>
            <a:r>
              <a:rPr lang="fr-FR" sz="3200" dirty="0"/>
              <a:t>Petit déjeuner à partir de </a:t>
            </a:r>
            <a:r>
              <a:rPr lang="fr-FR" sz="3200" b="1" dirty="0" smtClean="0">
                <a:solidFill>
                  <a:srgbClr val="FF0000"/>
                </a:solidFill>
              </a:rPr>
              <a:t>8 </a:t>
            </a:r>
            <a:r>
              <a:rPr lang="fr-FR" sz="3200" b="1" dirty="0">
                <a:solidFill>
                  <a:srgbClr val="FF0000"/>
                </a:solidFill>
              </a:rPr>
              <a:t>h </a:t>
            </a:r>
            <a:r>
              <a:rPr lang="fr-FR" sz="3200" b="1" dirty="0" smtClean="0">
                <a:solidFill>
                  <a:srgbClr val="FF0000"/>
                </a:solidFill>
              </a:rPr>
              <a:t>00</a:t>
            </a:r>
            <a:r>
              <a:rPr lang="fr-FR" sz="3200" dirty="0" smtClean="0"/>
              <a:t>.</a:t>
            </a:r>
          </a:p>
          <a:p>
            <a:r>
              <a:rPr lang="fr-FR" sz="3200" dirty="0" smtClean="0"/>
              <a:t>Pique-nique pour la mi-journée. Le choix du pique-nique doit être indiqué à Mr </a:t>
            </a:r>
            <a:r>
              <a:rPr lang="fr-FR" sz="3200" dirty="0" err="1" smtClean="0"/>
              <a:t>Horemans</a:t>
            </a:r>
            <a:r>
              <a:rPr lang="fr-FR" sz="3200" dirty="0" smtClean="0"/>
              <a:t> la veille au soir.</a:t>
            </a:r>
          </a:p>
          <a:p>
            <a:r>
              <a:rPr lang="fr-FR" sz="3200" dirty="0" smtClean="0"/>
              <a:t>Accès </a:t>
            </a:r>
            <a:r>
              <a:rPr lang="fr-FR" sz="3200" dirty="0"/>
              <a:t>gratuit : </a:t>
            </a:r>
            <a:r>
              <a:rPr lang="fr-FR" sz="3200" dirty="0" smtClean="0"/>
              <a:t>piscine</a:t>
            </a:r>
          </a:p>
          <a:p>
            <a:endParaRPr lang="fr-FR" sz="3200" dirty="0"/>
          </a:p>
          <a:p>
            <a:r>
              <a:rPr lang="fr-FR" sz="3200" b="1" i="1" dirty="0" smtClean="0"/>
              <a:t>Ne pas oublier :</a:t>
            </a:r>
            <a:endParaRPr lang="fr-FR" sz="3200" dirty="0"/>
          </a:p>
          <a:p>
            <a:pPr lvl="0"/>
            <a:r>
              <a:rPr lang="fr-FR" sz="3200" dirty="0" smtClean="0">
                <a:solidFill>
                  <a:srgbClr val="FF0000"/>
                </a:solidFill>
              </a:rPr>
              <a:t>1 ou 2 gourdes</a:t>
            </a:r>
            <a:r>
              <a:rPr lang="fr-FR" sz="3200" dirty="0" smtClean="0"/>
              <a:t>.</a:t>
            </a:r>
            <a:endParaRPr lang="fr-FR" sz="3200" dirty="0"/>
          </a:p>
          <a:p>
            <a:pPr lvl="0"/>
            <a:r>
              <a:rPr lang="fr-FR" sz="3200" dirty="0" smtClean="0">
                <a:solidFill>
                  <a:srgbClr val="FF0000"/>
                </a:solidFill>
              </a:rPr>
              <a:t>Chaussures de marche, vêtements de pluie (cape de sac, parapluie, guêtres …</a:t>
            </a:r>
            <a:endParaRPr lang="fr-FR" sz="3200" dirty="0"/>
          </a:p>
          <a:p>
            <a:pPr marL="0" lvl="0" indent="0">
              <a:buNone/>
            </a:pPr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399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 preferRelativeResize="0">
            <a:picLocks noChangeAspect="1"/>
          </p:cNvPicPr>
          <p:nvPr/>
        </p:nvPicPr>
        <p:blipFill rotWithShape="1">
          <a:blip r:embed="rId2"/>
          <a:srcRect l="68066" t="48113" r="12689" b="5849"/>
          <a:stretch/>
        </p:blipFill>
        <p:spPr>
          <a:xfrm>
            <a:off x="2145466" y="539070"/>
            <a:ext cx="8380294" cy="5638210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H="1">
            <a:off x="3129280" y="1036320"/>
            <a:ext cx="772160" cy="985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2804160" y="2936240"/>
            <a:ext cx="873760" cy="670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405120" y="4998720"/>
            <a:ext cx="609600" cy="741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522720" y="4947920"/>
            <a:ext cx="1330960" cy="955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8107680" y="3992880"/>
            <a:ext cx="91440" cy="4368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6929120" y="2824480"/>
            <a:ext cx="650240" cy="533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5547360" y="2021840"/>
            <a:ext cx="788253" cy="386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4743014" y="1766977"/>
            <a:ext cx="142240" cy="213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4160520" y="282448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Hôtel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004652" y="6408272"/>
            <a:ext cx="284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Accès à l’Hôtel Les Falaises</a:t>
            </a:r>
            <a:endParaRPr lang="fr-FR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2717321" y="1552755"/>
            <a:ext cx="569343" cy="8551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769743" y="1578634"/>
            <a:ext cx="491706" cy="2587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10137571" y="2029987"/>
            <a:ext cx="327804" cy="2986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4571272" y="1722407"/>
            <a:ext cx="142240" cy="21336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55625"/>
            <a:ext cx="12192000" cy="4351338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Pour le retour au départ de Cahors :</a:t>
            </a:r>
          </a:p>
          <a:p>
            <a:endParaRPr lang="fr-FR" b="1" dirty="0" smtClean="0"/>
          </a:p>
          <a:p>
            <a:r>
              <a:rPr lang="fr-FR" dirty="0" smtClean="0"/>
              <a:t>L’itinéraire le plus rapide, par Montauban, Toulouse, Carcassonne, Béziers, Montpellier.  352 km, coût : 67,70 € (carburant + autoroute), temps : 3 h 16.</a:t>
            </a:r>
          </a:p>
          <a:p>
            <a:endParaRPr lang="fr-FR" dirty="0" smtClean="0"/>
          </a:p>
          <a:p>
            <a:r>
              <a:rPr lang="fr-FR" dirty="0" smtClean="0"/>
              <a:t>L’itinéraire le plus court, par Saint-Affrique : 273 km, coût : 27 €, temps : 5 h 14.</a:t>
            </a:r>
          </a:p>
          <a:p>
            <a:endParaRPr lang="fr-FR" dirty="0" smtClean="0"/>
          </a:p>
          <a:p>
            <a:r>
              <a:rPr lang="fr-FR" dirty="0" smtClean="0"/>
              <a:t>L’itinéraire proposé pour l’aller avec le viaduc : 282 km, coût : 37,53 €, temps : 3 h 20.</a:t>
            </a:r>
          </a:p>
          <a:p>
            <a:endParaRPr lang="fr-FR" dirty="0" smtClean="0"/>
          </a:p>
          <a:p>
            <a:r>
              <a:rPr lang="fr-FR" dirty="0" smtClean="0"/>
              <a:t>Le même itinéraire en traversant Millau : 289 km, coût : 26,71 €, temps : 3 h 59.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12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555625"/>
            <a:ext cx="12192000" cy="4351338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b="1" dirty="0" smtClean="0"/>
              <a:t>Pour le retour au départ de Cahors :</a:t>
            </a:r>
          </a:p>
          <a:p>
            <a:endParaRPr lang="fr-FR" b="1" dirty="0" smtClean="0"/>
          </a:p>
          <a:p>
            <a:r>
              <a:rPr lang="fr-FR" dirty="0" smtClean="0"/>
              <a:t>L’itinéraire le plus rapide, par Montauban, Toulouse, Carcassonne, Béziers, Montpellier.  352 km, coût : 67,70 € (carburant + autoroute), temps : 3 h 16.</a:t>
            </a:r>
          </a:p>
          <a:p>
            <a:endParaRPr lang="fr-FR" dirty="0" smtClean="0"/>
          </a:p>
          <a:p>
            <a:r>
              <a:rPr lang="fr-FR" dirty="0" smtClean="0"/>
              <a:t>L’itinéraire le plus court, par Saint-Affrique : 273 km, coût : 27 €, temps : 5 h 14.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FF0000"/>
                </a:solidFill>
              </a:rPr>
              <a:t>L’itinéraire proposé pour l’aller avec le viaduc : 282 km, coût : 37,53 €, temps : 3 h 20.</a:t>
            </a:r>
          </a:p>
          <a:p>
            <a:endParaRPr lang="fr-FR" dirty="0" smtClean="0"/>
          </a:p>
          <a:p>
            <a:r>
              <a:rPr lang="fr-FR" dirty="0" smtClean="0"/>
              <a:t>Le même itinéraire en traversant Millau : 289 km, coût : 26,71 €, temps : 3 h 59.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43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163809"/>
              </p:ext>
            </p:extLst>
          </p:nvPr>
        </p:nvGraphicFramePr>
        <p:xfrm>
          <a:off x="2061714" y="0"/>
          <a:ext cx="4183811" cy="6858011"/>
        </p:xfrm>
        <a:graphic>
          <a:graphicData uri="http://schemas.openxmlformats.org/drawingml/2006/table">
            <a:tbl>
              <a:tblPr/>
              <a:tblGrid>
                <a:gridCol w="41838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766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Participants séjour ARUM</a:t>
                      </a:r>
                    </a:p>
                  </a:txBody>
                  <a:tcPr marL="7634" marR="7634" marT="7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ARDEBILI Françoise et Reza</a:t>
                      </a:r>
                    </a:p>
                  </a:txBody>
                  <a:tcPr marL="7634" marR="7634" marT="7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BORRAS Monique et Claude</a:t>
                      </a:r>
                    </a:p>
                  </a:txBody>
                  <a:tcPr marL="7634" marR="7634" marT="7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BOYER Michèle et André René</a:t>
                      </a:r>
                    </a:p>
                  </a:txBody>
                  <a:tcPr marL="7634" marR="7634" marT="7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DICQUE Jean-Pierre et GRANIER Odile</a:t>
                      </a:r>
                    </a:p>
                  </a:txBody>
                  <a:tcPr marL="7634" marR="7634" marT="76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DUFOUR Hélène et Jean-Paul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HOMBURGER Michèle et Vincent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NOUGUES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Marie-France et Jean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ROUSTANT-DELSENY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Colette et Alain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BOYER André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BOYAT Armand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GAY Bernard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ABENOZA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Michel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PEGAS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Jacques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BROUSSOUS Geneviève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PINCHARD Marie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MOREAU Martine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PREVOST Hildegarde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BOUIX</a:t>
                      </a:r>
                      <a:r>
                        <a:rPr lang="fr-FR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Georges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28774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RECH Jocelyne</a:t>
                      </a:r>
                    </a:p>
                  </a:txBody>
                  <a:tcPr marL="7634" marR="7634" marT="763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7504981" y="1630392"/>
            <a:ext cx="36230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0000"/>
                </a:solidFill>
              </a:rPr>
              <a:t>Profitez de cette réunion pour examiner les possibilités de covoiturage !</a:t>
            </a:r>
          </a:p>
        </p:txBody>
      </p:sp>
    </p:spTree>
    <p:extLst>
      <p:ext uri="{BB962C8B-B14F-4D97-AF65-F5344CB8AC3E}">
        <p14:creationId xmlns:p14="http://schemas.microsoft.com/office/powerpoint/2010/main" val="28624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203385" y="1143000"/>
            <a:ext cx="6858000" cy="4572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r="50979"/>
          <a:stretch/>
        </p:blipFill>
        <p:spPr>
          <a:xfrm>
            <a:off x="7573993" y="9422"/>
            <a:ext cx="4132054" cy="684857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1755" y="3105833"/>
            <a:ext cx="212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Reconnaissances sous la pluie 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983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759" t="17421" r="1722"/>
          <a:stretch/>
        </p:blipFill>
        <p:spPr>
          <a:xfrm>
            <a:off x="1008607" y="0"/>
            <a:ext cx="10499030" cy="686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8772"/>
            <a:ext cx="5960853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Limogne, stationnement à l’entrée du village à droite, place des Tilleuls</a:t>
            </a:r>
          </a:p>
          <a:p>
            <a:pPr algn="just">
              <a:spcAft>
                <a:spcPts val="600"/>
              </a:spcAft>
            </a:pP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Pique-nique 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à partir de </a:t>
            </a:r>
            <a:r>
              <a:rPr lang="fr-FR" sz="3200" dirty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r>
              <a:rPr lang="fr-FR" sz="3200" dirty="0" smtClean="0">
                <a:solidFill>
                  <a:srgbClr val="0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</a:rPr>
              <a:t>h.</a:t>
            </a:r>
          </a:p>
          <a:p>
            <a:pPr algn="just">
              <a:spcAft>
                <a:spcPts val="600"/>
              </a:spcAft>
            </a:pPr>
            <a:endParaRPr lang="fr-FR" sz="32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fr-FR" sz="32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Limogne : boulangerie, Casino, restaurants, cafés, carburant et … beaucoup de randonneurs (chemin de Compostelle)</a:t>
            </a:r>
            <a:endParaRPr lang="fr-FR" sz="32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312" y="1270143"/>
            <a:ext cx="5576258" cy="37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0" y="155275"/>
            <a:ext cx="12192000" cy="6702725"/>
            <a:chOff x="0" y="155274"/>
            <a:chExt cx="12192000" cy="6702725"/>
          </a:xfrm>
        </p:grpSpPr>
        <p:pic>
          <p:nvPicPr>
            <p:cNvPr id="2" name="Image 1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55274"/>
              <a:ext cx="12192000" cy="67027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Ellipse 2"/>
            <p:cNvSpPr/>
            <p:nvPr/>
          </p:nvSpPr>
          <p:spPr>
            <a:xfrm>
              <a:off x="8458284" y="2003397"/>
              <a:ext cx="1322463" cy="9167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4" name="Ellipse 3"/>
            <p:cNvSpPr/>
            <p:nvPr/>
          </p:nvSpPr>
          <p:spPr>
            <a:xfrm>
              <a:off x="802258" y="1371601"/>
              <a:ext cx="1322463" cy="9167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3797250" y="2679832"/>
              <a:ext cx="1293289" cy="9167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10386877" y="4664499"/>
              <a:ext cx="1293289" cy="9167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noFill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634462" y="893868"/>
              <a:ext cx="836762" cy="42269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7621607" y="89386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Bouziès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10386876" y="4037164"/>
            <a:ext cx="1293289" cy="4917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Mardi 28</a:t>
            </a:r>
            <a:endParaRPr lang="fr-FR" sz="11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8524418" y="3125082"/>
            <a:ext cx="1660255" cy="471543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Mercredi 29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927339" y="893868"/>
            <a:ext cx="1072299" cy="319409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Jeudi 30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3814839" y="3739553"/>
            <a:ext cx="1378599" cy="543463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Vendredi 31</a:t>
            </a:r>
            <a:endParaRPr lang="fr-F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6191" y="6113740"/>
            <a:ext cx="769620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sz="24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"Fontaine de </a:t>
            </a:r>
            <a:r>
              <a:rPr lang="fr-FR" sz="2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Malecargue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1" :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7,6 km – dénivelé 74 m. </a:t>
            </a:r>
            <a:r>
              <a:rPr lang="fr-FR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Bernard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091" y="0"/>
            <a:ext cx="11328400" cy="61137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00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1520" y="0"/>
            <a:ext cx="10942320" cy="56997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8080" y="5851742"/>
            <a:ext cx="811784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28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fr-FR" sz="2400" b="1" dirty="0" smtClean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"Fontaine de </a:t>
            </a:r>
            <a:r>
              <a:rPr lang="fr-FR" sz="2000" b="1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Malecargue</a:t>
            </a:r>
            <a:r>
              <a:rPr lang="fr-FR" sz="20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2" :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9,0 km – dénivelé 94 m. </a:t>
            </a:r>
            <a:r>
              <a:rPr lang="fr-FR" dirty="0">
                <a:solidFill>
                  <a:srgbClr val="7030A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Armand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0213" y="860214"/>
            <a:ext cx="5161280" cy="34408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9" r="17217"/>
          <a:stretch/>
        </p:blipFill>
        <p:spPr>
          <a:xfrm>
            <a:off x="8310880" y="2641600"/>
            <a:ext cx="3881120" cy="42164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853" y="3615266"/>
            <a:ext cx="4864101" cy="324273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60" y="0"/>
            <a:ext cx="5029200" cy="3352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1900" y="5335508"/>
            <a:ext cx="97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Gariotte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9101666" y="264160"/>
            <a:ext cx="251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Fontaine de </a:t>
            </a:r>
            <a:r>
              <a:rPr lang="fr-FR" b="1" dirty="0" err="1" smtClean="0"/>
              <a:t>Malecargue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9935211" y="1954629"/>
            <a:ext cx="96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Cabane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466490" y="6170545"/>
            <a:ext cx="183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Pecten </a:t>
            </a:r>
            <a:r>
              <a:rPr lang="fr-FR" b="1" dirty="0" err="1" smtClean="0"/>
              <a:t>Maximus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808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548</Words>
  <Application>Microsoft Office PowerPoint</Application>
  <PresentationFormat>Grand écran</PresentationFormat>
  <Paragraphs>132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Mardi 28 mai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Mercredi 29 mai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Jeudi 30 mai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Vendredi 31 mai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Hôtel "Les Falaises"  à Bouziès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Armand BOYAT</dc:creator>
  <cp:lastModifiedBy>Armand BOYAT</cp:lastModifiedBy>
  <cp:revision>127</cp:revision>
  <dcterms:created xsi:type="dcterms:W3CDTF">2023-05-17T17:14:41Z</dcterms:created>
  <dcterms:modified xsi:type="dcterms:W3CDTF">2024-05-21T15:26:56Z</dcterms:modified>
</cp:coreProperties>
</file>